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9" r:id="rId3"/>
    <p:sldId id="299" r:id="rId4"/>
    <p:sldId id="290" r:id="rId5"/>
    <p:sldId id="293" r:id="rId6"/>
    <p:sldId id="258" r:id="rId7"/>
    <p:sldId id="281" r:id="rId8"/>
    <p:sldId id="306" r:id="rId9"/>
    <p:sldId id="303" r:id="rId10"/>
    <p:sldId id="305" r:id="rId11"/>
    <p:sldId id="262" r:id="rId12"/>
    <p:sldId id="275" r:id="rId13"/>
    <p:sldId id="294" r:id="rId14"/>
    <p:sldId id="301" r:id="rId15"/>
    <p:sldId id="308" r:id="rId16"/>
    <p:sldId id="310" r:id="rId17"/>
    <p:sldId id="288" r:id="rId18"/>
    <p:sldId id="309" r:id="rId19"/>
    <p:sldId id="307" r:id="rId20"/>
    <p:sldId id="302" r:id="rId21"/>
    <p:sldId id="313" r:id="rId22"/>
    <p:sldId id="311" r:id="rId23"/>
    <p:sldId id="312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 de Microsoft Office" initials="Office" lastIdx="1" clrIdx="0">
    <p:extLst/>
  </p:cmAuthor>
  <p:cmAuthor id="2" name="Usuario de Microsoft Office" initials="Office [2]" lastIdx="1" clrIdx="1">
    <p:extLst/>
  </p:cmAuthor>
  <p:cmAuthor id="3" name="Usuario de Microsoft Office" initials="Office [3]" lastIdx="1" clrIdx="2">
    <p:extLst/>
  </p:cmAuthor>
  <p:cmAuthor id="4" name="Usuario de Microsoft Office" initials="Office [4]" lastIdx="1" clrIdx="3">
    <p:extLst/>
  </p:cmAuthor>
  <p:cmAuthor id="5" name="Usuario de Microsoft Office" initials="Office [5]" lastIdx="1" clrIdx="4">
    <p:extLst/>
  </p:cmAuthor>
  <p:cmAuthor id="6" name="Usuario de Microsoft Office" initials="Office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5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4"/>
    <p:restoredTop sz="78014" autoAdjust="0"/>
  </p:normalViewPr>
  <p:slideViewPr>
    <p:cSldViewPr>
      <p:cViewPr>
        <p:scale>
          <a:sx n="59" d="100"/>
          <a:sy n="59" d="100"/>
        </p:scale>
        <p:origin x="-1926" y="-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B2345-3BB9-4CB5-BE46-F0FFC7E6ECE5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72A8B-81B7-4FF7-83BE-7C477E91713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53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0907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temporal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fluorescencia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79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velocidades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tomadas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Euleriana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conociendo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el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inicio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muestreo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perfiles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fluorescencia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calculamos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estuvieron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perfiles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antes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muestrearse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estación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D967-1E2B-41FF-88B8-D4B3405B5B7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58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Calculamos una</a:t>
            </a:r>
            <a:r>
              <a:rPr lang="es-ES_tradnl" baseline="0" dirty="0" smtClean="0"/>
              <a:t> forma promedio de la distribución de fluorescencia en los ejes longitudinal y transversal. Tomando como referencia nuestra estación de muestreo (0). En el eje longitudinal, observamos, que los valores altos de fluorescencia venían del interior de la Ría, de una distancia de hasta 6 km. En el eje transversal, solamente los 5-10 primeros metros de los valores altos de fluorescencia, venían del norte. Por debajo de 20-25 metros, aproximadamente, los valores más bajos de fluorescencia vienen de fuera de la Ría y del sur.</a:t>
            </a:r>
            <a:r>
              <a:rPr lang="es-ES_tradnl" baseline="0" dirty="0"/>
              <a:t> </a:t>
            </a:r>
            <a:endParaRPr lang="es-ES_tradnl" baseline="0" dirty="0" smtClean="0"/>
          </a:p>
          <a:p>
            <a:endParaRPr lang="es-ES_tradnl" baseline="0" dirty="0" smtClean="0"/>
          </a:p>
          <a:p>
            <a:r>
              <a:rPr lang="es-ES_tradnl" baseline="0" dirty="0" smtClean="0"/>
              <a:t>Si utilizamos la salinidad como trazador, observamos que agua de baja salinidad, estaba llegando principalmente desde el norte de la Ría por la superficie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Para</a:t>
            </a:r>
            <a:r>
              <a:rPr lang="es-ES_tradnl" baseline="0" dirty="0" smtClean="0"/>
              <a:t> sintetizar esta información, pintamos sobre el mapa la evolución de las posiciones de la salinidad a 5 metros (círculos) y a 15 metros (cuadrados) y la evolución temporal de la distribución de fluorescencia. Cada punto  en el mapa, se corresponde a la posición de donde venía esa masa de agua cuando muestreamos en nuestra estación</a:t>
            </a:r>
          </a:p>
          <a:p>
            <a:endParaRPr lang="es-ES_tradnl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661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smtClean="0"/>
              <a:t>Coincide</a:t>
            </a:r>
            <a:r>
              <a:rPr lang="es-ES_tradnl" baseline="0" dirty="0" smtClean="0"/>
              <a:t> que cuando</a:t>
            </a:r>
            <a:r>
              <a:rPr lang="es-ES_tradnl" dirty="0" smtClean="0"/>
              <a:t> la salinidad es mínima</a:t>
            </a:r>
            <a:r>
              <a:rPr lang="es-ES_tradnl" baseline="0" dirty="0" smtClean="0"/>
              <a:t> en superficie y máxima a 15 metros, es cuando la fluorescencia comienza a confinarse y estrecharse. Además, esto coincide con valores elevados de cizalla a esas profundidades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5757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Por</a:t>
            </a:r>
            <a:r>
              <a:rPr lang="es-ES" baseline="0" dirty="0" smtClean="0"/>
              <a:t> lo tanto, podríamos estar ante un mecanismo de formación de una capa fina de fitoplancton por uno de los siguientes mecanismos o una combinación de ambos</a:t>
            </a:r>
          </a:p>
          <a:p>
            <a:r>
              <a:rPr lang="es-ES" baseline="0" dirty="0" smtClean="0"/>
              <a:t>STRAINING: consiste en que p</a:t>
            </a:r>
            <a:r>
              <a:rPr lang="es-ES" dirty="0" smtClean="0"/>
              <a:t>artes de un parche a diferentes profundidades se transporten a diferentes velocidades</a:t>
            </a:r>
            <a:r>
              <a:rPr lang="es-ES" baseline="0" dirty="0" smtClean="0"/>
              <a:t> hasta formar una capa fina</a:t>
            </a:r>
          </a:p>
          <a:p>
            <a:r>
              <a:rPr lang="es-ES" dirty="0" smtClean="0"/>
              <a:t>INTRUSIÓN: masa</a:t>
            </a:r>
            <a:r>
              <a:rPr lang="es-ES" baseline="0" dirty="0" smtClean="0"/>
              <a:t> de agua con elevada concentración de fitoplancton se transportan hacia otras con baja concentración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641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La</a:t>
            </a:r>
            <a:r>
              <a:rPr lang="es-ES_tradnl" baseline="0" dirty="0" smtClean="0"/>
              <a:t> formación de capas finas de fitoplancton asociadas a estratificaciones </a:t>
            </a:r>
            <a:r>
              <a:rPr lang="es-ES_tradnl" baseline="0" dirty="0" err="1" smtClean="0"/>
              <a:t>halinas</a:t>
            </a:r>
            <a:r>
              <a:rPr lang="es-ES_tradnl" baseline="0" dirty="0" smtClean="0"/>
              <a:t> en superficie, ya se observó en al menos dos ocasiones en las Rías de Vigo y Pontevedra. Rosa </a:t>
            </a:r>
            <a:r>
              <a:rPr lang="es-ES_tradnl" baseline="0" dirty="0" err="1" smtClean="0"/>
              <a:t>Reboreda</a:t>
            </a:r>
            <a:r>
              <a:rPr lang="es-ES_tradnl" baseline="0" dirty="0" smtClean="0"/>
              <a:t>, explicó en su charla del miércoles como el modelo ROMS-PISCES puede reproducir las condiciones hidrográficas de su formación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466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_tradnl" dirty="0" smtClean="0"/>
              <a:t>A profundidades</a:t>
            </a:r>
            <a:r>
              <a:rPr lang="es-ES_tradnl" baseline="0" dirty="0" smtClean="0"/>
              <a:t> intermedias, agua de elevada fluorescencia estaba llegando desde la parte interna de la Ría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s-ES_tradnl" baseline="0" dirty="0" smtClean="0"/>
              <a:t>En la superficie, agua de baja salinidad estaba llegando desde la parte norte de la Ría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El</a:t>
            </a:r>
            <a:r>
              <a:rPr lang="es-ES" baseline="0" dirty="0" smtClean="0"/>
              <a:t> próximo paso, sería estudiar la composición de especies de la comunidad de fitoplancton asociada a esa distribución de fluorescencia para ver si existen diferencias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049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saber más sobre capas finas de fitoplancton en este congreso</a:t>
            </a:r>
            <a:r>
              <a:rPr lang="is-IS" dirty="0" smtClean="0"/>
              <a:t>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25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smtClean="0"/>
              <a:t>En el océano operan</a:t>
            </a:r>
            <a:r>
              <a:rPr lang="es-ES_tradnl" baseline="0" dirty="0" smtClean="0"/>
              <a:t> procesos físicos a escalas espaciales y temporales muy diferentes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985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2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Los sistemas costeros son especialmente dinámicos por la variedad de escalas implicadas en los procesos físicos y biológicos</a:t>
            </a:r>
          </a:p>
          <a:p>
            <a:r>
              <a:rPr lang="es-ES_tradnl" dirty="0" smtClean="0"/>
              <a:t>En</a:t>
            </a:r>
            <a:r>
              <a:rPr lang="es-ES_tradnl" baseline="0" dirty="0" smtClean="0"/>
              <a:t> escalas de tiempo cortas, desde meses hasta horas, en la Ría de Vigo operan mecanismos como el afloramiento costero, las mareas y ondas internas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Los</a:t>
            </a:r>
            <a:r>
              <a:rPr lang="es-ES" baseline="0" dirty="0" smtClean="0"/>
              <a:t> muestreos biológicos en el océano, a veces consisten en observaciones </a:t>
            </a:r>
            <a:r>
              <a:rPr lang="es-ES" baseline="0" dirty="0" err="1" smtClean="0"/>
              <a:t>eulerianas</a:t>
            </a:r>
            <a:r>
              <a:rPr lang="es-ES" baseline="0" dirty="0" smtClean="0"/>
              <a:t>: se muestrea en un punto fijo del e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spacio mientras que el fluido pasa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el tiempo. 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 embargo,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variaciones temporales de estas observaciones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eulerianas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son el resultado de una combinación de procesos físicos y biológicos que normalmente son difíciles de separar.</a:t>
            </a:r>
          </a:p>
          <a:p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aproximaciones </a:t>
            </a:r>
            <a:r>
              <a:rPr lang="es-E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Lagrangianas</a:t>
            </a:r>
            <a:r>
              <a:rPr lang="es-E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por el contrario, consisten en seguir el fluido en el espacio y en el tiempo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450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Con esto, nuestro objetivo es aplicar una distribución </a:t>
            </a:r>
            <a:r>
              <a:rPr lang="es-ES_tradnl" dirty="0" err="1" smtClean="0"/>
              <a:t>pseudo-Lagrangiana</a:t>
            </a:r>
            <a:r>
              <a:rPr lang="es-ES_tradnl" baseline="0" dirty="0" smtClean="0"/>
              <a:t> para estudiar la variabilidad temporal de una observación de fluorescencia tomada de forma </a:t>
            </a:r>
            <a:r>
              <a:rPr lang="es-ES_tradnl" baseline="0" dirty="0" err="1" smtClean="0"/>
              <a:t>Euleriana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612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Agosto de 2013 se realizó un muestreo</a:t>
            </a:r>
            <a:r>
              <a:rPr lang="es-ES" baseline="0" dirty="0" smtClean="0"/>
              <a:t> de 25 horas en una estación situada en la parte externa de la </a:t>
            </a:r>
            <a:r>
              <a:rPr lang="es-ES" baseline="0" dirty="0" err="1" smtClean="0"/>
              <a:t>Ria</a:t>
            </a:r>
            <a:r>
              <a:rPr lang="es-ES" baseline="0" dirty="0" smtClean="0"/>
              <a:t> de Vigo. Se realizaron medidas en continuo de propiedades hidrográficas de la columna de agua y fluorescencia con un perfilador de microestructura que lleva incorporado un CTD. Además se obtuvieron datos de velocidad de corrientes con el ADCP del barco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30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baseline="0" dirty="0" smtClean="0"/>
              <a:t>El muestreo registró un ciclo completo de marea, en el que se observó una distribución vertical de fluorescencia que se extendió entre la superficie y 20-25 metros de profundidad.</a:t>
            </a:r>
          </a:p>
          <a:p>
            <a:r>
              <a:rPr lang="es-ES_tradnl" baseline="0" dirty="0" smtClean="0"/>
              <a:t>La situación hidrográfica fue de relajación del afloramiento con estratificación térmica y una presencia de agua poco salina en superficie al final del periodo. Además, nos encontrábamos en mareas vivas.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132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 esta figura se muestran las velocidades</a:t>
            </a:r>
            <a:r>
              <a:rPr lang="es-ES" baseline="0" dirty="0" smtClean="0"/>
              <a:t> de corriente mareal y residual, así como la cizalla debida a las corrientes residuales en el eje longitudinal y transversal de la Ría. Los valores positivos indican entrada y hacia el norte y los negativos salida y hacia el sur.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Se observaron fuertes corrientes mareales</a:t>
            </a:r>
            <a:r>
              <a:rPr lang="es-ES" baseline="0" dirty="0" smtClean="0"/>
              <a:t>, ya que nos encontrábamos en una situación de mareas vivas.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La componente residual, mostró en el eje longitudinal una circulación principalmente bicapa, con entrada de agua por el fondo y salida por la superficie. Al final del periodo, se aprecia una reversión, con entrada de agua por superficie.</a:t>
            </a:r>
          </a:p>
          <a:p>
            <a:r>
              <a:rPr lang="es-ES" baseline="0" dirty="0" smtClean="0"/>
              <a:t>En el eje transversal, se observó que la capa superficial (hasta 10 metros) circulaba hacia el sur. 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los límites entre dos capas circulando en diferentes direcciones, se generan elevados niveles de cizalla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61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aseline="0" dirty="0" smtClean="0"/>
              <a:t>Es decir, existe una circulación </a:t>
            </a:r>
            <a:r>
              <a:rPr lang="es-ES" baseline="0" dirty="0" err="1" smtClean="0"/>
              <a:t>tricapa</a:t>
            </a:r>
            <a:r>
              <a:rPr lang="es-ES" baseline="0" dirty="0" smtClean="0"/>
              <a:t> asociada al afloramiento, con entrada de agua por el fondo, salida entre 10 y 30 metros y además una corriente superficial hacia el sur. Esta circulación se observa en situaciones favorables al afloramiento como ya han constatado estudios previos.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72A8B-81B7-4FF7-83BE-7C477E91713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859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21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198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172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155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383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4429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222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464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61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49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912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E9AA1-8449-4413-927D-99AB5D63E57E}" type="datetimeFigureOut">
              <a:rPr lang="es-ES" smtClean="0"/>
              <a:t>25/06/2018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ADC60-C5F3-4B1E-B645-2085E413D1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45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gif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2215257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A pseudo-</a:t>
            </a:r>
            <a:r>
              <a:rPr lang="en-US" sz="4000" b="1" dirty="0" err="1" smtClean="0"/>
              <a:t>Lagrangian</a:t>
            </a:r>
            <a:r>
              <a:rPr lang="en-US" sz="4000" b="1" dirty="0" smtClean="0"/>
              <a:t> transformation to study a fluorescence distribution </a:t>
            </a:r>
          </a:p>
          <a:p>
            <a:pPr algn="ctr"/>
            <a:r>
              <a:rPr lang="en-US" sz="4000" b="1" dirty="0" smtClean="0"/>
              <a:t>in the </a:t>
            </a:r>
            <a:r>
              <a:rPr lang="en-US" sz="4000" b="1" dirty="0" err="1" smtClean="0"/>
              <a:t>Ría</a:t>
            </a:r>
            <a:r>
              <a:rPr lang="en-US" sz="4000" b="1" dirty="0" smtClean="0"/>
              <a:t> de Vigo</a:t>
            </a:r>
            <a:endParaRPr lang="es-ES" sz="4000" b="1" dirty="0"/>
          </a:p>
        </p:txBody>
      </p:sp>
      <p:pic>
        <p:nvPicPr>
          <p:cNvPr id="5" name="4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73435"/>
            <a:ext cx="1008112" cy="1224136"/>
          </a:xfrm>
          <a:prstGeom prst="rect">
            <a:avLst/>
          </a:prstGeom>
        </p:spPr>
      </p:pic>
      <p:pic>
        <p:nvPicPr>
          <p:cNvPr id="6" name="Picture 2" descr="Nome do cent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5011" y="62288"/>
            <a:ext cx="2384579" cy="87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gruvi.webs.uvigo.es/wp-content/uploads/2014/11/logo-uvig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6215" y="90441"/>
            <a:ext cx="2486573" cy="4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1331640" y="4940337"/>
            <a:ext cx="65527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Marina </a:t>
            </a:r>
            <a:r>
              <a:rPr lang="en-US" sz="2000" b="1" dirty="0" smtClean="0"/>
              <a:t>Villamaña*, </a:t>
            </a:r>
            <a:r>
              <a:rPr lang="en-US" sz="2000" dirty="0"/>
              <a:t>Peter J.S. </a:t>
            </a:r>
            <a:r>
              <a:rPr lang="en-US" sz="2000" dirty="0" smtClean="0"/>
              <a:t>Franks</a:t>
            </a:r>
            <a:r>
              <a:rPr lang="es-ES_tradnl" sz="2000" dirty="0" smtClean="0"/>
              <a:t>, </a:t>
            </a:r>
            <a:r>
              <a:rPr lang="es-ES_tradnl" sz="2000" dirty="0" err="1" smtClean="0"/>
              <a:t>Bieito</a:t>
            </a:r>
            <a:r>
              <a:rPr lang="es-ES_tradnl" sz="2000" dirty="0" smtClean="0"/>
              <a:t> Fernández-Castro, Miguel </a:t>
            </a:r>
            <a:r>
              <a:rPr lang="es-ES_tradnl" sz="2000" dirty="0" err="1" smtClean="0"/>
              <a:t>Gilcoto</a:t>
            </a:r>
            <a:r>
              <a:rPr lang="es-ES_tradnl" sz="2000" dirty="0" smtClean="0"/>
              <a:t>, </a:t>
            </a:r>
            <a:r>
              <a:rPr lang="es-ES_tradnl" sz="2000" dirty="0"/>
              <a:t>Emilio Marañón and </a:t>
            </a:r>
            <a:r>
              <a:rPr lang="en-US" sz="2000" dirty="0" smtClean="0"/>
              <a:t>Beatriz Mouriño-Carballido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0479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899592" y="2255510"/>
            <a:ext cx="7789885" cy="2037586"/>
            <a:chOff x="1009309" y="1135645"/>
            <a:chExt cx="7422310" cy="1861307"/>
          </a:xfrm>
        </p:grpSpPr>
        <p:pic>
          <p:nvPicPr>
            <p:cNvPr id="2" name="Picture 7" descr="C:\Users\Usuario\Google Drive\DOCTORADO\Proyectos\Fluorescence patches\CHAOS\CHAOS1\Figuras EOF\tide_fluo_S_kz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194" r="16209" b="62095"/>
            <a:stretch/>
          </p:blipFill>
          <p:spPr bwMode="auto">
            <a:xfrm>
              <a:off x="1009309" y="1135645"/>
              <a:ext cx="7422310" cy="1543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7" descr="C:\Users\Usuario\Google Drive\DOCTORADO\Proyectos\Fluorescence patches\CHAOS\CHAOS1\Figuras EOF\tide_fluo_S_kz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6050" r="20509" b="19941"/>
            <a:stretch/>
          </p:blipFill>
          <p:spPr bwMode="auto">
            <a:xfrm>
              <a:off x="1009309" y="2666197"/>
              <a:ext cx="7041410" cy="330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ángulo 3"/>
          <p:cNvSpPr/>
          <p:nvPr/>
        </p:nvSpPr>
        <p:spPr>
          <a:xfrm>
            <a:off x="0" y="346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Eulerian fluorescence observation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3397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5724128" y="2823094"/>
                <a:ext cx="29775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s-E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+∆</m:t>
                          </m:r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𝑥</m:t>
                      </m:r>
                      <m:d>
                        <m:dPr>
                          <m:ctrlPr>
                            <a:rPr lang="es-ES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𝑢</m:t>
                      </m:r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·∆</m:t>
                      </m:r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823094"/>
                <a:ext cx="2977546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5724128" y="3743168"/>
                <a:ext cx="29797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s-E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+∆</m:t>
                          </m:r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𝑦</m:t>
                      </m:r>
                      <m:d>
                        <m:dPr>
                          <m:ctrlPr>
                            <a:rPr lang="es-ES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·∆</m:t>
                      </m:r>
                      <m:r>
                        <a:rPr lang="es-ES" sz="2000" b="0" i="1" smtClean="0"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743168"/>
                <a:ext cx="297972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4 CuadroTexto"/>
              <p:cNvSpPr txBox="1"/>
              <p:nvPr/>
            </p:nvSpPr>
            <p:spPr>
              <a:xfrm>
                <a:off x="467544" y="2698637"/>
                <a:ext cx="1024319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2000" i="1" smtClean="0">
                              <a:latin typeface="Cambria Math"/>
                            </a:rPr>
                            <m:t>𝑑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s-ES" sz="2000" i="1" smtClean="0">
                              <a:latin typeface="Cambria Math"/>
                            </a:rPr>
                            <m:t>𝑑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s-ES" sz="2000" b="0" i="1" smtClean="0">
                          <a:latin typeface="Cambria Math"/>
                        </a:rPr>
                        <m:t>=</m:t>
                      </m:r>
                      <m:r>
                        <a:rPr lang="es-ES" sz="2000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698637"/>
                <a:ext cx="1024319" cy="6766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471263" y="3618711"/>
                <a:ext cx="1021883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200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s-ES" sz="2000" i="1" smtClean="0">
                              <a:latin typeface="Cambria Math"/>
                            </a:rPr>
                            <m:t>𝑑</m:t>
                          </m:r>
                          <m:r>
                            <a:rPr lang="es-ES" sz="2000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s-ES" sz="2000" b="0" i="1" smtClean="0">
                          <a:latin typeface="Cambria Math"/>
                        </a:rPr>
                        <m:t>=</m:t>
                      </m:r>
                      <m:r>
                        <a:rPr lang="es-ES" sz="200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63" y="3618711"/>
                <a:ext cx="1021883" cy="6766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2555776" y="2667127"/>
                <a:ext cx="2531847" cy="689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s-E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ES" sz="2000" b="0" i="1" smtClean="0">
                                  <a:latin typeface="Cambria Math"/>
                                </a:rPr>
                                <m:t>+∆</m:t>
                              </m:r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s-ES" sz="20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s-ES" sz="2000" b="0" i="1" smtClean="0">
                          <a:latin typeface="Cambria Math"/>
                        </a:rPr>
                        <m:t>=</m:t>
                      </m:r>
                      <m:r>
                        <a:rPr lang="es-ES" sz="2000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667127"/>
                <a:ext cx="2531847" cy="68961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2555776" y="3612908"/>
                <a:ext cx="2534027" cy="689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latin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s-ES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s-ES" sz="2000" b="0" i="1" smtClean="0">
                                  <a:latin typeface="Cambria Math"/>
                                </a:rPr>
                                <m:t>+∆</m:t>
                              </m:r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  <m:d>
                            <m:dPr>
                              <m:ctrlP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s-ES" sz="20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s-ES" sz="200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s-ES" sz="20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s-ES" sz="2000" b="0" i="1" smtClean="0">
                          <a:latin typeface="Cambria Math"/>
                        </a:rPr>
                        <m:t>=</m:t>
                      </m:r>
                      <m:r>
                        <a:rPr lang="es-ES" sz="2000" b="0" i="1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612908"/>
                <a:ext cx="2534027" cy="68961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8 Rectángulo"/>
          <p:cNvSpPr/>
          <p:nvPr/>
        </p:nvSpPr>
        <p:spPr>
          <a:xfrm>
            <a:off x="10691" y="10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Pseudo-</a:t>
            </a:r>
            <a:r>
              <a:rPr lang="en-US" sz="3200" b="1" dirty="0" err="1" smtClean="0"/>
              <a:t>Lagrangian</a:t>
            </a:r>
            <a:r>
              <a:rPr lang="en-US" sz="3200" b="1" dirty="0" smtClean="0"/>
              <a:t> approach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369277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8 Rectángulo"/>
          <p:cNvSpPr/>
          <p:nvPr/>
        </p:nvSpPr>
        <p:spPr>
          <a:xfrm>
            <a:off x="10691" y="10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Fluorescence and salinity 2D reconstruction</a:t>
            </a:r>
            <a:endParaRPr lang="es-ES" sz="3200" b="1" dirty="0"/>
          </a:p>
        </p:txBody>
      </p:sp>
      <p:pic>
        <p:nvPicPr>
          <p:cNvPr id="1026" name="Picture 2" descr="C:\Users\Usuario\Google Drive\DOCTORADO\Proyectos\Fluorescence patches\CHAOS\CHAOS1\Figuras EOF\reconstruction_fluo_ejex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321" y="836712"/>
            <a:ext cx="4189680" cy="275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uario\Google Drive\DOCTORADO\Proyectos\Fluorescence patches\CHAOS\CHAOS1\Figuras EOF\reconstruction_S_ejex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909" y="3829700"/>
            <a:ext cx="4229091" cy="279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uario\Google Drive\DOCTORADO\Proyectos\Fluorescence patches\CHAOS\CHAOS1\Figuras EOF\reconstruction_fluo_ejey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132" y="836712"/>
            <a:ext cx="3948331" cy="2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uario\Google Drive\DOCTORADO\Proyectos\Fluorescence patches\CHAOS\CHAOS1\Figuras EOF\reconstruction_S_ejey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660" y="3829699"/>
            <a:ext cx="4094424" cy="287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749" y="908720"/>
            <a:ext cx="7932338" cy="5755352"/>
          </a:xfrm>
          <a:prstGeom prst="rect">
            <a:avLst/>
          </a:prstGeom>
        </p:spPr>
      </p:pic>
      <p:sp>
        <p:nvSpPr>
          <p:cNvPr id="8" name="8 Rectángulo"/>
          <p:cNvSpPr/>
          <p:nvPr/>
        </p:nvSpPr>
        <p:spPr>
          <a:xfrm>
            <a:off x="10691" y="10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Fluorescence evolution and salinity reconstruction</a:t>
            </a:r>
            <a:endParaRPr lang="es-ES" sz="32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4704"/>
            <a:ext cx="8832834" cy="6408712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261732" y="1266057"/>
            <a:ext cx="288032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296139" y="1812886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582356" y="123063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5 m</a:t>
            </a:r>
            <a:endParaRPr lang="es-ES_tradnl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49764" y="170080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15 m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033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8 Rectángulo"/>
          <p:cNvSpPr/>
          <p:nvPr/>
        </p:nvSpPr>
        <p:spPr>
          <a:xfrm>
            <a:off x="10691" y="10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Fluorescence evolution and salinity reconstruction</a:t>
            </a:r>
            <a:endParaRPr lang="es-ES" sz="3200" b="1" dirty="0"/>
          </a:p>
        </p:txBody>
      </p:sp>
      <p:pic>
        <p:nvPicPr>
          <p:cNvPr id="7171" name="Picture 3" descr="C:\Users\Usuario\Google Drive\DOCTORADO\Proyectos\Fluorescence patches\CHAOS\CHAOS1\Figuras EOF\map_i20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71" b="39090"/>
          <a:stretch/>
        </p:blipFill>
        <p:spPr bwMode="auto">
          <a:xfrm>
            <a:off x="2002858" y="639742"/>
            <a:ext cx="5285788" cy="334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uario\Google Drive\DOCTORADO\Proyectos\Fluorescence patches\CHAOS\CHAOS1\Figuras EOF\map_i20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42" b="14217"/>
          <a:stretch/>
        </p:blipFill>
        <p:spPr bwMode="auto">
          <a:xfrm>
            <a:off x="1691738" y="5085184"/>
            <a:ext cx="5469119" cy="158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Usuario\Google Drive\DOCTORADO\Proyectos\Fluorescence patches\CHAOS\CHAOS1\Figuras EOF\shear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119" r="15113" b="41779"/>
          <a:stretch/>
        </p:blipFill>
        <p:spPr bwMode="auto">
          <a:xfrm>
            <a:off x="1691680" y="3844593"/>
            <a:ext cx="6115311" cy="141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1158420" y="1119338"/>
            <a:ext cx="288032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1192827" y="1666167"/>
            <a:ext cx="216024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4"/>
          <p:cNvSpPr txBox="1"/>
          <p:nvPr/>
        </p:nvSpPr>
        <p:spPr>
          <a:xfrm>
            <a:off x="1479044" y="1083914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5 m</a:t>
            </a:r>
            <a:endParaRPr lang="es-ES_tradnl" sz="2000" dirty="0"/>
          </a:p>
        </p:txBody>
      </p:sp>
      <p:sp>
        <p:nvSpPr>
          <p:cNvPr id="5" name="CuadroTexto 5"/>
          <p:cNvSpPr txBox="1"/>
          <p:nvPr/>
        </p:nvSpPr>
        <p:spPr>
          <a:xfrm>
            <a:off x="1446452" y="155408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15 m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28562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Thin layers of </a:t>
            </a:r>
            <a:r>
              <a:rPr lang="en-US" sz="3200" b="1" dirty="0" smtClean="0"/>
              <a:t>phytoplankton (TLP)</a:t>
            </a:r>
            <a:endParaRPr lang="es-ES" sz="3200" b="1" dirty="0"/>
          </a:p>
        </p:txBody>
      </p:sp>
      <p:grpSp>
        <p:nvGrpSpPr>
          <p:cNvPr id="6" name="Agrupar 5"/>
          <p:cNvGrpSpPr/>
          <p:nvPr/>
        </p:nvGrpSpPr>
        <p:grpSpPr>
          <a:xfrm>
            <a:off x="2382995" y="1438053"/>
            <a:ext cx="4378009" cy="1940104"/>
            <a:chOff x="251519" y="2241731"/>
            <a:chExt cx="4378009" cy="194010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4"/>
            <a:stretch/>
          </p:blipFill>
          <p:spPr bwMode="auto">
            <a:xfrm>
              <a:off x="251519" y="2291331"/>
              <a:ext cx="4378009" cy="1890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>
              <a:off x="251519" y="2241731"/>
              <a:ext cx="360041" cy="251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2123728" y="3573016"/>
            <a:ext cx="4637276" cy="2089475"/>
            <a:chOff x="4629528" y="2241731"/>
            <a:chExt cx="4185256" cy="193553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29528" y="2241731"/>
              <a:ext cx="4185256" cy="193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ángulo 6"/>
            <p:cNvSpPr/>
            <p:nvPr/>
          </p:nvSpPr>
          <p:spPr>
            <a:xfrm>
              <a:off x="4809548" y="2354753"/>
              <a:ext cx="360041" cy="251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 bwMode="auto">
          <a:xfrm>
            <a:off x="6927176" y="6237312"/>
            <a:ext cx="2206817" cy="45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74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19672" y="2987659"/>
            <a:ext cx="61744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Two TLP events developed under strong surface </a:t>
            </a:r>
            <a:r>
              <a:rPr lang="en-US" sz="2800" dirty="0" err="1" smtClean="0"/>
              <a:t>haline</a:t>
            </a:r>
            <a:r>
              <a:rPr lang="en-US" sz="2800" dirty="0" smtClean="0"/>
              <a:t> stratification followed by upwelling pulses (uplift of the </a:t>
            </a:r>
            <a:r>
              <a:rPr lang="en-US" sz="2800" dirty="0" err="1" smtClean="0"/>
              <a:t>isopycnes</a:t>
            </a:r>
            <a:r>
              <a:rPr lang="en-US" sz="2800" dirty="0" smtClean="0"/>
              <a:t>)</a:t>
            </a:r>
            <a:endParaRPr lang="en-US" sz="2800" dirty="0">
              <a:effectLst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64226" y="6319372"/>
            <a:ext cx="3669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smtClean="0"/>
              <a:t>Rosa </a:t>
            </a:r>
            <a:r>
              <a:rPr lang="en-US" b="1" dirty="0" err="1"/>
              <a:t>Reboreda</a:t>
            </a:r>
            <a:r>
              <a:rPr lang="en-US" b="1" dirty="0"/>
              <a:t>. 20</a:t>
            </a:r>
            <a:r>
              <a:rPr lang="en-US" b="1" baseline="30000" dirty="0"/>
              <a:t>th</a:t>
            </a:r>
            <a:r>
              <a:rPr lang="en-US" b="1" dirty="0"/>
              <a:t> June 15:45 EOF</a:t>
            </a:r>
            <a:endParaRPr lang="es-ES" b="1" dirty="0"/>
          </a:p>
        </p:txBody>
      </p:sp>
      <p:sp>
        <p:nvSpPr>
          <p:cNvPr id="4" name="Rectángulo 3"/>
          <p:cNvSpPr/>
          <p:nvPr/>
        </p:nvSpPr>
        <p:spPr>
          <a:xfrm>
            <a:off x="2946688" y="1626907"/>
            <a:ext cx="2944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/>
              <a:t>ROMS+PISCES MODEL</a:t>
            </a:r>
            <a:endParaRPr lang="es-ES_tradnl" sz="2400" dirty="0">
              <a:effectLst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This is not the first time…</a:t>
            </a:r>
            <a:endParaRPr lang="en-US" sz="3200" b="1" dirty="0"/>
          </a:p>
        </p:txBody>
      </p:sp>
      <p:sp>
        <p:nvSpPr>
          <p:cNvPr id="6" name="Flecha abajo 5"/>
          <p:cNvSpPr/>
          <p:nvPr/>
        </p:nvSpPr>
        <p:spPr>
          <a:xfrm>
            <a:off x="4287181" y="2255453"/>
            <a:ext cx="263345" cy="565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225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 err="1" smtClean="0"/>
              <a:t>Conclusions</a:t>
            </a:r>
            <a:endParaRPr lang="es-ES_tradnl" sz="44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46467" y="2924944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2. At the surface, low salinity water was coming from the north part of the </a:t>
            </a:r>
            <a:r>
              <a:rPr lang="en-US" sz="2800" dirty="0" err="1" smtClean="0"/>
              <a:t>Ría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7" name="CuadroTexto 2"/>
          <p:cNvSpPr txBox="1"/>
          <p:nvPr/>
        </p:nvSpPr>
        <p:spPr>
          <a:xfrm>
            <a:off x="621315" y="1484784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1. At intermediate depths, high fluorescence water was coming from the inner part of the </a:t>
            </a:r>
            <a:r>
              <a:rPr lang="en-US" sz="2800" dirty="0" err="1" smtClean="0"/>
              <a:t>Ría</a:t>
            </a:r>
            <a:endParaRPr lang="en-US" sz="2800" dirty="0"/>
          </a:p>
        </p:txBody>
      </p:sp>
      <p:sp>
        <p:nvSpPr>
          <p:cNvPr id="8" name="CuadroTexto 2"/>
          <p:cNvSpPr txBox="1"/>
          <p:nvPr/>
        </p:nvSpPr>
        <p:spPr>
          <a:xfrm>
            <a:off x="638693" y="4319518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3. Fluorescence thinning by straining and/or intrusion mechanisms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Future work</a:t>
            </a:r>
            <a:endParaRPr lang="en-US" sz="3600" b="1" dirty="0"/>
          </a:p>
        </p:txBody>
      </p:sp>
      <p:pic>
        <p:nvPicPr>
          <p:cNvPr id="8194" name="Picture 2" descr="C:\Users\Usuario\Downloads\30689095_1237953713006431_6977834676329119744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099" y="1278949"/>
            <a:ext cx="498180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791579" y="4792739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 study the phytoplankton community composition!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213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395536" y="1556792"/>
            <a:ext cx="84969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Study of two major events of thin layers of phytoplankton in the Galician </a:t>
            </a:r>
            <a:r>
              <a:rPr lang="en-US" sz="2000" dirty="0" err="1"/>
              <a:t>Rías</a:t>
            </a:r>
            <a:r>
              <a:rPr lang="en-US" sz="2000" dirty="0"/>
              <a:t> using a 3D ocean model </a:t>
            </a:r>
          </a:p>
          <a:p>
            <a:pPr algn="just"/>
            <a:r>
              <a:rPr lang="en-US" sz="2000" b="1" dirty="0"/>
              <a:t>Rosa </a:t>
            </a:r>
            <a:r>
              <a:rPr lang="en-US" sz="2000" b="1" dirty="0" err="1" smtClean="0"/>
              <a:t>Reboreda</a:t>
            </a:r>
            <a:r>
              <a:rPr lang="en-US" sz="2000" b="1" dirty="0" smtClean="0"/>
              <a:t>. 20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 </a:t>
            </a:r>
            <a:r>
              <a:rPr lang="en-US" sz="2000" b="1" dirty="0"/>
              <a:t>June </a:t>
            </a:r>
            <a:r>
              <a:rPr lang="en-US" sz="2000" b="1" dirty="0" smtClean="0"/>
              <a:t>15:45 EOF</a:t>
            </a:r>
            <a:endParaRPr lang="es-ES" sz="2000" b="1" dirty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Thin </a:t>
            </a:r>
            <a:r>
              <a:rPr lang="en-US" sz="2000" dirty="0"/>
              <a:t>layers and harmful phytoplankton </a:t>
            </a:r>
            <a:r>
              <a:rPr lang="es-ES" sz="2000" dirty="0"/>
              <a:t>in </a:t>
            </a:r>
            <a:r>
              <a:rPr lang="es-ES" sz="2000" dirty="0" err="1"/>
              <a:t>the</a:t>
            </a:r>
            <a:r>
              <a:rPr lang="es-ES" sz="2000" dirty="0"/>
              <a:t> Ría de Pontevedra (NW Iberia).</a:t>
            </a:r>
          </a:p>
          <a:p>
            <a:pPr algn="just"/>
            <a:r>
              <a:rPr lang="es-ES" sz="2000" b="1" dirty="0"/>
              <a:t>Esperanza </a:t>
            </a:r>
            <a:r>
              <a:rPr lang="es-ES" sz="2000" b="1" dirty="0" err="1"/>
              <a:t>Broullón</a:t>
            </a:r>
            <a:r>
              <a:rPr lang="es-ES" sz="2000" b="1" dirty="0"/>
              <a:t>. 2</a:t>
            </a:r>
            <a:r>
              <a:rPr lang="en-US" sz="2000" b="1" dirty="0" smtClean="0"/>
              <a:t>0</a:t>
            </a:r>
            <a:r>
              <a:rPr lang="en-US" sz="2000" b="1" baseline="30000" dirty="0"/>
              <a:t>th</a:t>
            </a:r>
            <a:r>
              <a:rPr lang="en-US" sz="2000" b="1" dirty="0" smtClean="0"/>
              <a:t> </a:t>
            </a:r>
            <a:r>
              <a:rPr lang="en-US" sz="2000" b="1" dirty="0"/>
              <a:t>June </a:t>
            </a:r>
            <a:r>
              <a:rPr lang="es-ES" sz="2000" b="1" dirty="0" smtClean="0"/>
              <a:t>18:30 REDIBAL</a:t>
            </a:r>
            <a:endParaRPr lang="es-ES" sz="2000" dirty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Searching </a:t>
            </a:r>
            <a:r>
              <a:rPr lang="en-US" sz="2000" dirty="0"/>
              <a:t>for thin layers of phytoplankton in the upwelling region off </a:t>
            </a:r>
            <a:r>
              <a:rPr lang="es-ES" sz="2000" dirty="0"/>
              <a:t>NW Iberia. </a:t>
            </a:r>
            <a:endParaRPr lang="es-ES" sz="2000" dirty="0" smtClean="0"/>
          </a:p>
          <a:p>
            <a:pPr algn="just"/>
            <a:r>
              <a:rPr lang="es-ES" sz="2000" b="1" dirty="0" smtClean="0"/>
              <a:t>Beatriz Mouriño-Carballido. </a:t>
            </a:r>
            <a:r>
              <a:rPr lang="en-US" sz="2000" b="1" dirty="0" smtClean="0"/>
              <a:t>21</a:t>
            </a:r>
            <a:r>
              <a:rPr lang="en-US" sz="2000" b="1" baseline="30000" dirty="0" smtClean="0"/>
              <a:t>st </a:t>
            </a:r>
            <a:r>
              <a:rPr lang="en-US" sz="2000" b="1" dirty="0" smtClean="0"/>
              <a:t>June ISMS </a:t>
            </a:r>
            <a:r>
              <a:rPr lang="es-ES" sz="2000" b="1" dirty="0"/>
              <a:t>Poster </a:t>
            </a:r>
            <a:r>
              <a:rPr lang="es-ES" sz="2000" b="1" dirty="0" err="1" smtClean="0"/>
              <a:t>sesion</a:t>
            </a:r>
            <a:endParaRPr lang="es-ES" sz="2000" dirty="0"/>
          </a:p>
          <a:p>
            <a:pPr algn="just"/>
            <a:endParaRPr lang="es-ES" sz="2000" dirty="0" smtClean="0"/>
          </a:p>
          <a:p>
            <a:pPr algn="just"/>
            <a:r>
              <a:rPr lang="es-ES" sz="2000" dirty="0" err="1" smtClean="0"/>
              <a:t>Investigating</a:t>
            </a:r>
            <a:r>
              <a:rPr lang="es-ES" sz="2000" dirty="0" smtClean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n-US" sz="2000" dirty="0" smtClean="0"/>
              <a:t>environmental</a:t>
            </a:r>
            <a:r>
              <a:rPr lang="es-ES" sz="2000" dirty="0" smtClean="0"/>
              <a:t> </a:t>
            </a:r>
            <a:r>
              <a:rPr lang="en-US" sz="2000" dirty="0" smtClean="0"/>
              <a:t>conditions </a:t>
            </a:r>
            <a:r>
              <a:rPr lang="en-US" sz="2000" dirty="0"/>
              <a:t>favorable for the occurrence </a:t>
            </a:r>
            <a:r>
              <a:rPr lang="en-US" sz="2000" dirty="0" smtClean="0"/>
              <a:t>of thin </a:t>
            </a:r>
            <a:r>
              <a:rPr lang="en-US" sz="2000" dirty="0"/>
              <a:t>layers of phytoplankton in </a:t>
            </a:r>
            <a:r>
              <a:rPr lang="en-US" sz="2000" dirty="0" smtClean="0"/>
              <a:t>the </a:t>
            </a:r>
            <a:r>
              <a:rPr lang="es-ES" sz="2000" dirty="0" err="1" smtClean="0"/>
              <a:t>Galician</a:t>
            </a:r>
            <a:r>
              <a:rPr lang="es-ES" sz="2000" dirty="0" smtClean="0"/>
              <a:t> </a:t>
            </a:r>
            <a:r>
              <a:rPr lang="es-ES" sz="2000" dirty="0"/>
              <a:t>Rías. </a:t>
            </a:r>
            <a:endParaRPr lang="es-ES" sz="2000" dirty="0" smtClean="0"/>
          </a:p>
          <a:p>
            <a:pPr algn="just"/>
            <a:r>
              <a:rPr lang="es-ES" sz="2000" b="1" dirty="0" smtClean="0"/>
              <a:t>Marta </a:t>
            </a:r>
            <a:r>
              <a:rPr lang="es-ES" sz="2000" b="1" dirty="0"/>
              <a:t>López. </a:t>
            </a:r>
            <a:r>
              <a:rPr lang="es-ES" sz="2000" b="1" dirty="0" smtClean="0"/>
              <a:t>22</a:t>
            </a:r>
            <a:r>
              <a:rPr lang="es-ES" sz="2000" b="1" baseline="30000" dirty="0" smtClean="0"/>
              <a:t>nd </a:t>
            </a:r>
            <a:r>
              <a:rPr lang="es-ES" sz="2000" b="1" dirty="0" smtClean="0"/>
              <a:t>June ISMS Poster </a:t>
            </a:r>
            <a:r>
              <a:rPr lang="es-ES" sz="2000" b="1" dirty="0" err="1" smtClean="0"/>
              <a:t>sesion</a:t>
            </a:r>
            <a:endParaRPr lang="es-ES" sz="2000" dirty="0"/>
          </a:p>
        </p:txBody>
      </p:sp>
      <p:sp>
        <p:nvSpPr>
          <p:cNvPr id="7" name="8 Rectángulo"/>
          <p:cNvSpPr/>
          <p:nvPr/>
        </p:nvSpPr>
        <p:spPr>
          <a:xfrm>
            <a:off x="10691" y="1004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More about thin phytoplankton layers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139284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401" y="1452013"/>
            <a:ext cx="4634508" cy="499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4932040" y="6447293"/>
            <a:ext cx="20954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800" dirty="0"/>
              <a:t>http://www-po.coas.oregonstate.edu/ocean/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0" y="0"/>
            <a:ext cx="9175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/>
              <a:t>Spatial</a:t>
            </a:r>
            <a:r>
              <a:rPr lang="es-ES" sz="3200" b="1" dirty="0" smtClean="0"/>
              <a:t> and temporal </a:t>
            </a:r>
            <a:r>
              <a:rPr lang="es-ES" sz="3200" b="1" dirty="0" err="1" smtClean="0"/>
              <a:t>scales</a:t>
            </a:r>
            <a:r>
              <a:rPr lang="es-ES" sz="3200" b="1" dirty="0" smtClean="0"/>
              <a:t> of </a:t>
            </a:r>
            <a:r>
              <a:rPr lang="es-ES" sz="3200" b="1" dirty="0" err="1" smtClean="0"/>
              <a:t>physical</a:t>
            </a:r>
            <a:r>
              <a:rPr lang="es-ES" sz="3200" b="1" dirty="0" smtClean="0"/>
              <a:t> </a:t>
            </a:r>
            <a:r>
              <a:rPr lang="es-ES" sz="3200" b="1" dirty="0" err="1" smtClean="0"/>
              <a:t>processes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415870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15443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400" b="1" dirty="0" err="1"/>
              <a:t>A</a:t>
            </a:r>
            <a:r>
              <a:rPr lang="es-ES" sz="4400" b="1" dirty="0" err="1" smtClean="0"/>
              <a:t>cknowledgements</a:t>
            </a:r>
            <a:endParaRPr lang="es-ES" sz="4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5721" y="3551245"/>
            <a:ext cx="1841400" cy="183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Ministerio de Economía y Competitividad - Gobierno de Españ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1624549"/>
            <a:ext cx="2795743" cy="73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inisterio de Educación, Cultura y Deporte - Gobierno de Españ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4" y="1649924"/>
            <a:ext cx="3051935" cy="73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5018491" y="4328811"/>
            <a:ext cx="216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@</a:t>
            </a:r>
            <a:r>
              <a:rPr lang="es-ES" dirty="0" err="1" smtClean="0"/>
              <a:t>proyectoremedios</a:t>
            </a:r>
            <a:endParaRPr lang="es-ES" dirty="0"/>
          </a:p>
        </p:txBody>
      </p:sp>
      <p:pic>
        <p:nvPicPr>
          <p:cNvPr id="9220" name="Picture 4" descr="Resultado de imagen de logo face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6177" y="4238797"/>
            <a:ext cx="459346" cy="45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static.xx.fbcdn.net/rsrc.php/v3/yl/r/jhjEVDp3Vi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6177" y="4898695"/>
            <a:ext cx="367564" cy="36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5018491" y="4896927"/>
            <a:ext cx="306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http://proyectoremedios.com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5414829" y="2414941"/>
            <a:ext cx="2706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mtClean="0"/>
              <a:t>CTM2012-30680</a:t>
            </a:r>
          </a:p>
          <a:p>
            <a:pPr algn="ctr"/>
            <a:r>
              <a:rPr lang="es-ES_tradnl" dirty="0" smtClean="0"/>
              <a:t>CTM2016-75451-C2-1-R</a:t>
            </a:r>
            <a:endParaRPr lang="es-ES_tradnl" dirty="0"/>
          </a:p>
        </p:txBody>
      </p:sp>
      <p:sp>
        <p:nvSpPr>
          <p:cNvPr id="7" name="Rectángulo 6"/>
          <p:cNvSpPr/>
          <p:nvPr/>
        </p:nvSpPr>
        <p:spPr>
          <a:xfrm>
            <a:off x="1562309" y="2411609"/>
            <a:ext cx="1582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﻿</a:t>
            </a:r>
            <a:r>
              <a:rPr lang="es-ES_tradnl" dirty="0" smtClean="0"/>
              <a:t>FPU014/05385</a:t>
            </a:r>
          </a:p>
          <a:p>
            <a:r>
              <a:rPr lang="is-IS" dirty="0"/>
              <a:t>EST16/00083</a:t>
            </a:r>
            <a:endParaRPr lang="es-ES_tradnl" dirty="0"/>
          </a:p>
        </p:txBody>
      </p:sp>
      <p:sp>
        <p:nvSpPr>
          <p:cNvPr id="9" name="CuadroTexto 8"/>
          <p:cNvSpPr txBox="1"/>
          <p:nvPr/>
        </p:nvSpPr>
        <p:spPr>
          <a:xfrm>
            <a:off x="8120850" y="43288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775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/>
          <p:cNvGrpSpPr/>
          <p:nvPr/>
        </p:nvGrpSpPr>
        <p:grpSpPr>
          <a:xfrm>
            <a:off x="2286000" y="1412776"/>
            <a:ext cx="4392488" cy="2952328"/>
            <a:chOff x="508000" y="850900"/>
            <a:chExt cx="8128000" cy="51562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" y="850900"/>
              <a:ext cx="8128000" cy="51562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/>
            <a:srcRect l="15346" t="81958" r="65164" b="2956"/>
            <a:stretch/>
          </p:blipFill>
          <p:spPr>
            <a:xfrm>
              <a:off x="508000" y="5013176"/>
              <a:ext cx="1584176" cy="777900"/>
            </a:xfrm>
            <a:prstGeom prst="rect">
              <a:avLst/>
            </a:prstGeom>
          </p:spPr>
        </p:pic>
      </p:grpSp>
      <p:sp>
        <p:nvSpPr>
          <p:cNvPr id="5" name="CuadroTexto 4"/>
          <p:cNvSpPr txBox="1"/>
          <p:nvPr/>
        </p:nvSpPr>
        <p:spPr>
          <a:xfrm>
            <a:off x="0" y="0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Looking for thin layers this summer!</a:t>
            </a:r>
            <a:endParaRPr lang="en-US" sz="32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2358008" y="4731440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/>
              <a:t>REMEDIOS </a:t>
            </a:r>
            <a:r>
              <a:rPr lang="es-ES_tradnl" sz="2400" b="1" dirty="0" err="1" smtClean="0"/>
              <a:t>cruise</a:t>
            </a:r>
            <a:endParaRPr lang="es-ES_tradnl" sz="2400" b="1" dirty="0" smtClean="0"/>
          </a:p>
          <a:p>
            <a:pPr algn="ctr"/>
            <a:r>
              <a:rPr lang="es-ES_tradnl" sz="2400" dirty="0" smtClean="0"/>
              <a:t>29</a:t>
            </a:r>
            <a:r>
              <a:rPr lang="es-ES_tradnl" sz="2400" baseline="30000" dirty="0" smtClean="0"/>
              <a:t>th </a:t>
            </a:r>
            <a:r>
              <a:rPr lang="es-ES_tradnl" sz="2400" dirty="0" smtClean="0"/>
              <a:t>June – 18</a:t>
            </a:r>
            <a:r>
              <a:rPr lang="es-ES_tradnl" sz="2400" baseline="30000" dirty="0" smtClean="0"/>
              <a:t>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July</a:t>
            </a:r>
            <a:endParaRPr lang="es-ES_tradnl" sz="2400" dirty="0" smtClean="0"/>
          </a:p>
          <a:p>
            <a:pPr algn="ctr"/>
            <a:r>
              <a:rPr lang="es-ES_tradnl" sz="2400" dirty="0" smtClean="0"/>
              <a:t>Rías de Vigo and Pontevedra</a:t>
            </a:r>
            <a:endParaRPr lang="es-ES_tradnl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1951" y="81551"/>
            <a:ext cx="1336268" cy="133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5 CuadroTexto"/>
          <p:cNvSpPr txBox="1"/>
          <p:nvPr/>
        </p:nvSpPr>
        <p:spPr>
          <a:xfrm>
            <a:off x="3851920" y="6113439"/>
            <a:ext cx="216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@</a:t>
            </a:r>
            <a:r>
              <a:rPr lang="es-ES" dirty="0" err="1" smtClean="0"/>
              <a:t>proyectoremedios</a:t>
            </a:r>
            <a:endParaRPr lang="es-ES" dirty="0"/>
          </a:p>
        </p:txBody>
      </p:sp>
      <p:pic>
        <p:nvPicPr>
          <p:cNvPr id="9" name="Picture 4" descr="Resultado de imagen de logo 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9606" y="6023425"/>
            <a:ext cx="459346" cy="45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1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4" r="-420" b="355"/>
          <a:stretch/>
        </p:blipFill>
        <p:spPr bwMode="auto">
          <a:xfrm>
            <a:off x="1403648" y="1196752"/>
            <a:ext cx="5904656" cy="468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940"/>
          <a:stretch/>
        </p:blipFill>
        <p:spPr>
          <a:xfrm>
            <a:off x="26280" y="1268760"/>
            <a:ext cx="9144000" cy="358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9 CuadroTexto"/>
          <p:cNvSpPr txBox="1"/>
          <p:nvPr/>
        </p:nvSpPr>
        <p:spPr>
          <a:xfrm>
            <a:off x="323529" y="0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Ría</a:t>
            </a:r>
            <a:r>
              <a:rPr lang="en-US" sz="3200" b="1" dirty="0" smtClean="0"/>
              <a:t> de Vigo is a very dynamic coastal system</a:t>
            </a:r>
            <a:endParaRPr lang="en-US" sz="32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4895528" y="2795606"/>
            <a:ext cx="4248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s-ES_tradnl" sz="2800" dirty="0" err="1" smtClean="0"/>
              <a:t>Upwelling-downwelling</a:t>
            </a:r>
            <a:endParaRPr lang="es-ES_tradnl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s-ES_tradnl" sz="2800" dirty="0" err="1" smtClean="0"/>
              <a:t>Semidiurnal</a:t>
            </a:r>
            <a:r>
              <a:rPr lang="es-ES_tradnl" sz="2800" dirty="0" smtClean="0"/>
              <a:t> </a:t>
            </a:r>
            <a:r>
              <a:rPr lang="es-ES_tradnl" sz="2800" dirty="0" err="1"/>
              <a:t>tide</a:t>
            </a:r>
            <a:endParaRPr lang="es-ES_tradnl" sz="2800" dirty="0"/>
          </a:p>
          <a:p>
            <a:pPr marL="457200" indent="-457200">
              <a:buFont typeface="Arial" charset="0"/>
              <a:buChar char="•"/>
            </a:pPr>
            <a:r>
              <a:rPr lang="es-ES_tradnl" sz="2800" dirty="0" err="1"/>
              <a:t>Internal</a:t>
            </a:r>
            <a:r>
              <a:rPr lang="es-ES_tradnl" sz="2800" dirty="0"/>
              <a:t> </a:t>
            </a:r>
            <a:r>
              <a:rPr lang="es-ES_tradnl" sz="2800" dirty="0" err="1" smtClean="0"/>
              <a:t>waves</a:t>
            </a:r>
            <a:endParaRPr lang="es-ES_tradnl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37"/>
          <a:stretch/>
        </p:blipFill>
        <p:spPr>
          <a:xfrm>
            <a:off x="323529" y="1859093"/>
            <a:ext cx="4032447" cy="32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9"/>
          <p:cNvGrpSpPr/>
          <p:nvPr/>
        </p:nvGrpSpPr>
        <p:grpSpPr>
          <a:xfrm>
            <a:off x="5724128" y="2395193"/>
            <a:ext cx="2402142" cy="1637824"/>
            <a:chOff x="6084168" y="3356992"/>
            <a:chExt cx="1872208" cy="1152128"/>
          </a:xfrm>
        </p:grpSpPr>
        <p:cxnSp>
          <p:nvCxnSpPr>
            <p:cNvPr id="3" name="Conector curvado 10"/>
            <p:cNvCxnSpPr/>
            <p:nvPr/>
          </p:nvCxnSpPr>
          <p:spPr>
            <a:xfrm flipV="1">
              <a:off x="6084168" y="3356992"/>
              <a:ext cx="1872208" cy="1152128"/>
            </a:xfrm>
            <a:prstGeom prst="curvedConnector3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Elipse 11"/>
            <p:cNvSpPr/>
            <p:nvPr/>
          </p:nvSpPr>
          <p:spPr>
            <a:xfrm>
              <a:off x="6786246" y="3749374"/>
              <a:ext cx="468052" cy="43204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5" name="Agrupar 12"/>
          <p:cNvGrpSpPr/>
          <p:nvPr/>
        </p:nvGrpSpPr>
        <p:grpSpPr>
          <a:xfrm>
            <a:off x="1040256" y="2220372"/>
            <a:ext cx="2855515" cy="1892306"/>
            <a:chOff x="612766" y="3140968"/>
            <a:chExt cx="2304256" cy="1440160"/>
          </a:xfrm>
        </p:grpSpPr>
        <p:sp>
          <p:nvSpPr>
            <p:cNvPr id="6" name="Cubo 13"/>
            <p:cNvSpPr/>
            <p:nvPr/>
          </p:nvSpPr>
          <p:spPr>
            <a:xfrm>
              <a:off x="1260838" y="3645024"/>
              <a:ext cx="864096" cy="792088"/>
            </a:xfrm>
            <a:prstGeom prst="cub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7" name="Conector curvado 14"/>
            <p:cNvCxnSpPr/>
            <p:nvPr/>
          </p:nvCxnSpPr>
          <p:spPr>
            <a:xfrm flipV="1">
              <a:off x="828790" y="3284984"/>
              <a:ext cx="1872208" cy="1152128"/>
            </a:xfrm>
            <a:prstGeom prst="curvedConnector3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curvado 15"/>
            <p:cNvCxnSpPr/>
            <p:nvPr/>
          </p:nvCxnSpPr>
          <p:spPr>
            <a:xfrm flipV="1">
              <a:off x="612766" y="3140968"/>
              <a:ext cx="1872208" cy="1152128"/>
            </a:xfrm>
            <a:prstGeom prst="curvedConnector3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curvado 16"/>
            <p:cNvCxnSpPr/>
            <p:nvPr/>
          </p:nvCxnSpPr>
          <p:spPr>
            <a:xfrm flipV="1">
              <a:off x="1044814" y="3429000"/>
              <a:ext cx="1872208" cy="1152128"/>
            </a:xfrm>
            <a:prstGeom prst="curvedConnector3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9 Rectángulo"/>
          <p:cNvSpPr/>
          <p:nvPr/>
        </p:nvSpPr>
        <p:spPr>
          <a:xfrm>
            <a:off x="14227" y="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Biological measurements are </a:t>
            </a:r>
            <a:r>
              <a:rPr lang="en-US" sz="3200" b="1" dirty="0" smtClean="0"/>
              <a:t>sometime </a:t>
            </a:r>
            <a:r>
              <a:rPr lang="en-US" sz="3200" b="1" dirty="0"/>
              <a:t>Eulerian </a:t>
            </a:r>
            <a:r>
              <a:rPr lang="en-US" sz="3200" b="1" dirty="0" smtClean="0"/>
              <a:t>observations</a:t>
            </a:r>
            <a:endParaRPr lang="en-US" sz="3200" b="1" dirty="0"/>
          </a:p>
        </p:txBody>
      </p:sp>
      <p:sp>
        <p:nvSpPr>
          <p:cNvPr id="11" name="10 Rectángulo"/>
          <p:cNvSpPr/>
          <p:nvPr/>
        </p:nvSpPr>
        <p:spPr>
          <a:xfrm>
            <a:off x="467544" y="5283163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Temporal variations in Eulerian observations are the result of physical and biological processes </a:t>
            </a:r>
            <a:endParaRPr lang="en-US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307961" y="1621991"/>
            <a:ext cx="205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smtClean="0"/>
              <a:t>Eulerian</a:t>
            </a:r>
            <a:endParaRPr lang="es-ES_tradnl" sz="2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898998" y="1635419"/>
            <a:ext cx="205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 smtClean="0"/>
              <a:t>Lagrangian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4264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599892" y="1484784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/>
              <a:t>GOAL</a:t>
            </a:r>
            <a:endParaRPr lang="es-ES" sz="4000" b="1" dirty="0"/>
          </a:p>
        </p:txBody>
      </p:sp>
      <p:sp>
        <p:nvSpPr>
          <p:cNvPr id="4" name="3 Rectángulo"/>
          <p:cNvSpPr/>
          <p:nvPr/>
        </p:nvSpPr>
        <p:spPr>
          <a:xfrm>
            <a:off x="395536" y="2636912"/>
            <a:ext cx="8424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To use a pseudo-</a:t>
            </a:r>
            <a:r>
              <a:rPr lang="en-US" sz="3200" dirty="0" err="1" smtClean="0"/>
              <a:t>Lagrangian</a:t>
            </a:r>
            <a:r>
              <a:rPr lang="en-US" sz="3200" dirty="0" smtClean="0"/>
              <a:t> transformation to study the temporal variability of a fluorescence distribution derived from an Eulerian observation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06465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605567"/>
              </p:ext>
            </p:extLst>
          </p:nvPr>
        </p:nvGraphicFramePr>
        <p:xfrm>
          <a:off x="1128996" y="1350450"/>
          <a:ext cx="2880320" cy="36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7"/>
                <a:gridCol w="1920213"/>
              </a:tblGrid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dirty="0" smtClean="0"/>
                        <a:t>CHAOS1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20-21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baseline="0" dirty="0" err="1" smtClean="0"/>
                        <a:t>August</a:t>
                      </a:r>
                      <a:r>
                        <a:rPr lang="es-ES" sz="1600" baseline="0" dirty="0" smtClean="0"/>
                        <a:t> 2013</a:t>
                      </a:r>
                      <a:endParaRPr lang="es-ES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146" name="Picture 2" descr="C:\Users\Usuario\Google Drive\DOCTORADO\Proyectos\CHAOS\Datos\Mapas\Figuras\map_Alicant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71" y="2118157"/>
            <a:ext cx="4969771" cy="366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346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 25 h Eulerian observations</a:t>
            </a:r>
            <a:endParaRPr lang="es-ES" sz="3200" b="1" dirty="0"/>
          </a:p>
        </p:txBody>
      </p:sp>
      <p:pic>
        <p:nvPicPr>
          <p:cNvPr id="5" name="4 Imagen" descr="DSC0163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4054" y="939915"/>
            <a:ext cx="1683831" cy="2378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6720270" y="1794991"/>
            <a:ext cx="2372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Microstructure</a:t>
            </a:r>
            <a:r>
              <a:rPr lang="es-ES_tradnl" dirty="0" smtClean="0"/>
              <a:t> </a:t>
            </a:r>
            <a:r>
              <a:rPr lang="es-ES_tradnl" dirty="0" err="1" smtClean="0"/>
              <a:t>profiler</a:t>
            </a:r>
            <a:r>
              <a:rPr lang="es-ES_tradnl" dirty="0" smtClean="0"/>
              <a:t> + CTD + </a:t>
            </a:r>
            <a:r>
              <a:rPr lang="es-ES_tradnl" dirty="0" err="1" smtClean="0"/>
              <a:t>Fluorometer</a:t>
            </a:r>
            <a:endParaRPr lang="es-ES_tradnl" dirty="0"/>
          </a:p>
        </p:txBody>
      </p:sp>
      <p:sp>
        <p:nvSpPr>
          <p:cNvPr id="8" name="CuadroTexto 7"/>
          <p:cNvSpPr txBox="1"/>
          <p:nvPr/>
        </p:nvSpPr>
        <p:spPr>
          <a:xfrm>
            <a:off x="7236296" y="4855364"/>
            <a:ext cx="98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vmADCP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4054" y="3812334"/>
            <a:ext cx="1686952" cy="245539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380312" y="3317920"/>
            <a:ext cx="12241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dirty="0" smtClean="0"/>
              <a:t>60 min</a:t>
            </a:r>
          </a:p>
          <a:p>
            <a:pPr algn="ctr"/>
            <a:r>
              <a:rPr lang="es-ES_tradnl" dirty="0" smtClean="0"/>
              <a:t>1 m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281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1"/>
          <p:cNvSpPr/>
          <p:nvPr/>
        </p:nvSpPr>
        <p:spPr>
          <a:xfrm>
            <a:off x="0" y="346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 Hydrographic conditions</a:t>
            </a:r>
            <a:endParaRPr lang="es-ES" sz="3200" b="1" dirty="0"/>
          </a:p>
        </p:txBody>
      </p:sp>
      <p:grpSp>
        <p:nvGrpSpPr>
          <p:cNvPr id="2" name="1 Grupo"/>
          <p:cNvGrpSpPr/>
          <p:nvPr/>
        </p:nvGrpSpPr>
        <p:grpSpPr>
          <a:xfrm>
            <a:off x="1350084" y="620688"/>
            <a:ext cx="6443832" cy="6178266"/>
            <a:chOff x="1533220" y="672951"/>
            <a:chExt cx="6443832" cy="6178266"/>
          </a:xfrm>
        </p:grpSpPr>
        <p:pic>
          <p:nvPicPr>
            <p:cNvPr id="3078" name="Picture 6" descr="C:\Users\Usuario\Google Drive\DOCTORADO\Proyectos\Fluorescence patches\CHAOS\CHAOS1\Figuras EOF\tide_fluo_T_S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0439" b="20344"/>
            <a:stretch/>
          </p:blipFill>
          <p:spPr bwMode="auto">
            <a:xfrm>
              <a:off x="1533220" y="842107"/>
              <a:ext cx="6443832" cy="6009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7 CuadroTexto"/>
            <p:cNvSpPr txBox="1"/>
            <p:nvPr/>
          </p:nvSpPr>
          <p:spPr>
            <a:xfrm>
              <a:off x="2287981" y="688218"/>
              <a:ext cx="504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/>
                <a:t>Ebb</a:t>
              </a:r>
              <a:endParaRPr lang="es-ES" sz="1400" dirty="0"/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3261337" y="692696"/>
              <a:ext cx="648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/>
                <a:t>Flood</a:t>
              </a:r>
              <a:endParaRPr lang="es-ES" sz="1400" dirty="0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4406235" y="672951"/>
              <a:ext cx="504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/>
                <a:t>Ebb</a:t>
              </a:r>
              <a:endParaRPr lang="es-ES" sz="1400" dirty="0"/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5456333" y="672951"/>
              <a:ext cx="648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 smtClean="0"/>
                <a:t>Flood</a:t>
              </a:r>
              <a:endParaRPr lang="es-E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21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Usuario\Google Drive\DOCTORADO\Proyectos\Fluorescence patches\CHAOS\CHAOS1\Figuras EOF\tidal_residual_chaos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441" y="1744188"/>
            <a:ext cx="8651118" cy="499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115616" y="1323775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Along</a:t>
            </a:r>
            <a:r>
              <a:rPr lang="es-ES" dirty="0" smtClean="0"/>
              <a:t>-Ría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779927" y="179923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Ebb</a:t>
            </a:r>
            <a:endParaRPr lang="es-ES" sz="11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1310677" y="1799238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Flood</a:t>
            </a:r>
            <a:endParaRPr lang="es-ES" sz="11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015716" y="179923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Ebb</a:t>
            </a:r>
            <a:endParaRPr lang="es-ES" sz="11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591780" y="179231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Flood</a:t>
            </a:r>
            <a:endParaRPr lang="es-ES" sz="11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5076056" y="179923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Ebb</a:t>
            </a:r>
            <a:endParaRPr lang="es-ES" sz="1100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606806" y="1799238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Flood</a:t>
            </a:r>
            <a:endParaRPr lang="es-ES" sz="1100" dirty="0"/>
          </a:p>
        </p:txBody>
      </p:sp>
      <p:sp>
        <p:nvSpPr>
          <p:cNvPr id="15" name="14 CuadroTexto"/>
          <p:cNvSpPr txBox="1"/>
          <p:nvPr/>
        </p:nvSpPr>
        <p:spPr>
          <a:xfrm>
            <a:off x="6300192" y="179923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 smtClean="0"/>
              <a:t>Ebb</a:t>
            </a:r>
            <a:endParaRPr lang="es-ES" sz="1100" dirty="0"/>
          </a:p>
        </p:txBody>
      </p:sp>
      <p:sp>
        <p:nvSpPr>
          <p:cNvPr id="3" name="Rectángulo 1"/>
          <p:cNvSpPr/>
          <p:nvPr/>
        </p:nvSpPr>
        <p:spPr>
          <a:xfrm>
            <a:off x="0" y="3591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Residual and tidal currents</a:t>
            </a:r>
            <a:endParaRPr lang="es-ES" sz="3200" b="1" dirty="0"/>
          </a:p>
        </p:txBody>
      </p:sp>
      <p:grpSp>
        <p:nvGrpSpPr>
          <p:cNvPr id="33" name="Agrupar 32"/>
          <p:cNvGrpSpPr/>
          <p:nvPr/>
        </p:nvGrpSpPr>
        <p:grpSpPr>
          <a:xfrm>
            <a:off x="6804248" y="124902"/>
            <a:ext cx="2339752" cy="1935946"/>
            <a:chOff x="6804248" y="124902"/>
            <a:chExt cx="2339752" cy="1935946"/>
          </a:xfrm>
        </p:grpSpPr>
        <p:sp>
          <p:nvSpPr>
            <p:cNvPr id="16" name="15 CuadroTexto"/>
            <p:cNvSpPr txBox="1"/>
            <p:nvPr/>
          </p:nvSpPr>
          <p:spPr>
            <a:xfrm>
              <a:off x="6804248" y="1799238"/>
              <a:ext cx="648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err="1" smtClean="0"/>
                <a:t>Flood</a:t>
              </a:r>
              <a:endParaRPr lang="es-ES" sz="1100" dirty="0"/>
            </a:p>
          </p:txBody>
        </p:sp>
        <p:grpSp>
          <p:nvGrpSpPr>
            <p:cNvPr id="8" name="Agrupar 7"/>
            <p:cNvGrpSpPr/>
            <p:nvPr/>
          </p:nvGrpSpPr>
          <p:grpSpPr>
            <a:xfrm>
              <a:off x="6804248" y="124902"/>
              <a:ext cx="2339752" cy="1619286"/>
              <a:chOff x="3330381" y="332656"/>
              <a:chExt cx="5595661" cy="4352565"/>
            </a:xfrm>
          </p:grpSpPr>
          <p:pic>
            <p:nvPicPr>
              <p:cNvPr id="6" name="Imagen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944" t="5604" r="11617" b="20001"/>
              <a:stretch/>
            </p:blipFill>
            <p:spPr>
              <a:xfrm>
                <a:off x="3330381" y="332656"/>
                <a:ext cx="5595661" cy="4352565"/>
              </a:xfrm>
              <a:prstGeom prst="rect">
                <a:avLst/>
              </a:prstGeom>
            </p:spPr>
          </p:pic>
          <p:sp>
            <p:nvSpPr>
              <p:cNvPr id="7" name="Rectángulo 6"/>
              <p:cNvSpPr/>
              <p:nvPr/>
            </p:nvSpPr>
            <p:spPr>
              <a:xfrm>
                <a:off x="4677570" y="2348880"/>
                <a:ext cx="792088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cxnSp>
          <p:nvCxnSpPr>
            <p:cNvPr id="19" name="Conector recto de flecha 18"/>
            <p:cNvCxnSpPr/>
            <p:nvPr/>
          </p:nvCxnSpPr>
          <p:spPr>
            <a:xfrm>
              <a:off x="7461730" y="404664"/>
              <a:ext cx="360040" cy="6042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/>
            <p:nvPr/>
          </p:nvCxnSpPr>
          <p:spPr>
            <a:xfrm flipV="1">
              <a:off x="7362564" y="500274"/>
              <a:ext cx="593812" cy="40844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CuadroTexto 31"/>
            <p:cNvSpPr txBox="1"/>
            <p:nvPr/>
          </p:nvSpPr>
          <p:spPr>
            <a:xfrm>
              <a:off x="7546032" y="273195"/>
              <a:ext cx="405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mtClean="0"/>
                <a:t>+</a:t>
              </a:r>
              <a:endParaRPr lang="es-ES_tradnl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7443100" y="763048"/>
              <a:ext cx="405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dirty="0" smtClean="0"/>
                <a:t>-</a:t>
              </a:r>
              <a:endParaRPr lang="es-ES_tradnl" dirty="0"/>
            </a:p>
          </p:txBody>
        </p:sp>
      </p:grpSp>
      <p:sp>
        <p:nvSpPr>
          <p:cNvPr id="5" name="4 CuadroTexto"/>
          <p:cNvSpPr txBox="1"/>
          <p:nvPr/>
        </p:nvSpPr>
        <p:spPr>
          <a:xfrm>
            <a:off x="5580112" y="133147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Across</a:t>
            </a:r>
            <a:r>
              <a:rPr lang="es-ES" dirty="0" smtClean="0"/>
              <a:t>-Ría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07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1"/>
          <p:cNvSpPr/>
          <p:nvPr/>
        </p:nvSpPr>
        <p:spPr>
          <a:xfrm>
            <a:off x="0" y="346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3D </a:t>
            </a:r>
            <a:r>
              <a:rPr lang="en-US" sz="3200" b="1" dirty="0"/>
              <a:t>Residual </a:t>
            </a:r>
            <a:r>
              <a:rPr lang="en-US" sz="3200" b="1" dirty="0" smtClean="0"/>
              <a:t>circulation</a:t>
            </a:r>
            <a:endParaRPr lang="es-ES" sz="3200" b="1" dirty="0"/>
          </a:p>
        </p:txBody>
      </p:sp>
      <p:grpSp>
        <p:nvGrpSpPr>
          <p:cNvPr id="7" name="6 Grupo"/>
          <p:cNvGrpSpPr/>
          <p:nvPr/>
        </p:nvGrpSpPr>
        <p:grpSpPr>
          <a:xfrm>
            <a:off x="473821" y="1556792"/>
            <a:ext cx="3802889" cy="4254778"/>
            <a:chOff x="473821" y="1556792"/>
            <a:chExt cx="3802889" cy="425477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21" y="1556792"/>
              <a:ext cx="3802889" cy="4254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2 Rectángulo"/>
            <p:cNvSpPr/>
            <p:nvPr/>
          </p:nvSpPr>
          <p:spPr>
            <a:xfrm>
              <a:off x="1713655" y="2924362"/>
              <a:ext cx="1164690" cy="759819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2296000" y="3684181"/>
              <a:ext cx="753559" cy="8293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39"/>
          <a:stretch/>
        </p:blipFill>
        <p:spPr bwMode="auto">
          <a:xfrm>
            <a:off x="4716016" y="1988840"/>
            <a:ext cx="3818226" cy="252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Elipse"/>
          <p:cNvSpPr/>
          <p:nvPr/>
        </p:nvSpPr>
        <p:spPr>
          <a:xfrm>
            <a:off x="2375265" y="2492896"/>
            <a:ext cx="396535" cy="431466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32"/>
          <p:cNvSpPr txBox="1"/>
          <p:nvPr/>
        </p:nvSpPr>
        <p:spPr>
          <a:xfrm>
            <a:off x="6806050" y="406409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err="1" smtClean="0"/>
              <a:t>Souto</a:t>
            </a:r>
            <a:r>
              <a:rPr lang="es-ES_tradnl" sz="1600" dirty="0" smtClean="0"/>
              <a:t> et al. (2003)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181852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1459</Words>
  <Application>Microsoft Office PowerPoint</Application>
  <PresentationFormat>Presentación en pantalla (4:3)</PresentationFormat>
  <Paragraphs>145</Paragraphs>
  <Slides>23</Slides>
  <Notes>20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Marina Villamaña</dc:creator>
  <cp:lastModifiedBy>Marina Villamaña</cp:lastModifiedBy>
  <cp:revision>219</cp:revision>
  <dcterms:created xsi:type="dcterms:W3CDTF">2018-06-04T07:49:43Z</dcterms:created>
  <dcterms:modified xsi:type="dcterms:W3CDTF">2018-06-25T08:11:54Z</dcterms:modified>
</cp:coreProperties>
</file>